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89" r:id="rId4"/>
    <p:sldId id="285" r:id="rId5"/>
    <p:sldId id="284" r:id="rId6"/>
    <p:sldId id="286" r:id="rId7"/>
    <p:sldId id="287" r:id="rId8"/>
    <p:sldId id="288" r:id="rId9"/>
    <p:sldId id="290" r:id="rId10"/>
    <p:sldId id="280" r:id="rId11"/>
    <p:sldId id="291" r:id="rId12"/>
    <p:sldId id="296" r:id="rId13"/>
    <p:sldId id="292" r:id="rId14"/>
    <p:sldId id="297" r:id="rId15"/>
    <p:sldId id="281" r:id="rId16"/>
    <p:sldId id="293" r:id="rId17"/>
    <p:sldId id="294" r:id="rId18"/>
    <p:sldId id="29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47506"/>
    <a:srgbClr val="FF7817"/>
    <a:srgbClr val="00469A"/>
    <a:srgbClr val="F1F1F0"/>
    <a:srgbClr val="FDFDFD"/>
    <a:srgbClr val="F0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38" autoAdjust="0"/>
    <p:restoredTop sz="96391" autoAdjust="0"/>
  </p:normalViewPr>
  <p:slideViewPr>
    <p:cSldViewPr snapToGrid="0" showGuides="1">
      <p:cViewPr>
        <p:scale>
          <a:sx n="75" d="100"/>
          <a:sy n="75" d="100"/>
        </p:scale>
        <p:origin x="628" y="-108"/>
      </p:cViewPr>
      <p:guideLst>
        <p:guide orient="horz" pos="2153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8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82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EF01D-83B6-4C00-B140-840A98A21ACF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04758-3F40-44B3-936D-6280EE4DD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2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In-plane</a:t>
            </a:r>
            <a:r>
              <a:rPr lang="en-US" altLang="zh-TW" baseline="0" dirty="0" smtClean="0"/>
              <a:t> rotation </a:t>
            </a:r>
            <a:r>
              <a:rPr lang="zh-TW" altLang="en-US" baseline="0" dirty="0" smtClean="0"/>
              <a:t>、</a:t>
            </a:r>
            <a:r>
              <a:rPr lang="en-US" altLang="zh-TW" baseline="0" dirty="0" smtClean="0"/>
              <a:t>shift translation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37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55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68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7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sb.2021.107712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0" y="0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764368" y="1995840"/>
            <a:ext cx="8661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DeepAlign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3D alignment method based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regionalized deep learning  for  </a:t>
            </a:r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-EM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4368" y="3439477"/>
            <a:ext cx="8661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A. </a:t>
            </a:r>
            <a:r>
              <a:rPr lang="en-US" altLang="zh-TW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Jiménez-Moreno 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D. </a:t>
            </a:r>
            <a:r>
              <a:rPr lang="en-US" altLang="zh-TW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</a:t>
            </a:r>
            <a:r>
              <a:rPr lang="en-US" altLang="zh-TW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ř</a:t>
            </a:r>
            <a:r>
              <a:rPr lang="en-US" altLang="zh-TW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elák</a:t>
            </a:r>
            <a:r>
              <a:rPr lang="en-US" altLang="zh-TW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J. </a:t>
            </a:r>
            <a:r>
              <a:rPr lang="en-US" altLang="zh-TW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Filipovi</a:t>
            </a:r>
            <a:r>
              <a:rPr lang="en-US" altLang="zh-TW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č</a:t>
            </a:r>
            <a:r>
              <a:rPr lang="en-US" altLang="zh-TW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J.M. </a:t>
            </a:r>
            <a:r>
              <a:rPr lang="en-US" altLang="zh-TW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Carazo, 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C.O.S. </a:t>
            </a:r>
            <a:r>
              <a:rPr lang="en-US" altLang="zh-TW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Sorzano</a:t>
            </a:r>
            <a:endPara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0181" y="6384471"/>
            <a:ext cx="4021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https://doi.org/10.1016/j.jsb.2021.107712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10616539" y="6146800"/>
            <a:ext cx="3548743" cy="844674"/>
          </a:xfrm>
        </p:spPr>
        <p:txBody>
          <a:bodyPr/>
          <a:lstStyle/>
          <a:p>
            <a:r>
              <a:rPr lang="en-US" altLang="zh-TW" sz="1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2021/10/04</a:t>
            </a:r>
            <a:endParaRPr lang="zh-CN" altLang="en-US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5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Ribosome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6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966052"/>
              </p:ext>
            </p:extLst>
          </p:nvPr>
        </p:nvGraphicFramePr>
        <p:xfrm>
          <a:off x="966470" y="1552047"/>
          <a:ext cx="10259059" cy="43247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8170">
                  <a:extLst>
                    <a:ext uri="{9D8B030D-6E8A-4147-A177-3AD203B41FA5}">
                      <a16:colId xmlns:a16="http://schemas.microsoft.com/office/drawing/2014/main" val="3120863814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2303741034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2559738710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1019692987"/>
                    </a:ext>
                  </a:extLst>
                </a:gridCol>
              </a:tblGrid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81603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8788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760887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910175"/>
                  </a:ext>
                </a:extLst>
              </a:tr>
            </a:tbl>
          </a:graphicData>
        </a:graphic>
      </p:graphicFrame>
      <p:sp>
        <p:nvSpPr>
          <p:cNvPr id="18" name="TextBox 7"/>
          <p:cNvSpPr txBox="1"/>
          <p:nvPr/>
        </p:nvSpPr>
        <p:spPr>
          <a:xfrm>
            <a:off x="8839876" y="1729487"/>
            <a:ext cx="1974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consensus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32987" y="1914154"/>
            <a:ext cx="211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3587606" y="1939737"/>
            <a:ext cx="130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Relion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395038" y="2947324"/>
            <a:ext cx="1061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Time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1092431" y="4089521"/>
            <a:ext cx="16670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Resolution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3215755" y="2981970"/>
            <a:ext cx="20501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 days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6001894" y="2956715"/>
            <a:ext cx="20501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1.5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hrs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527146" y="4089520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3.3Å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6385569" y="4016409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2.9Å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9243993" y="4061174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2.7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1263948" y="5104845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Note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8700904" y="5047622"/>
            <a:ext cx="2252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Discarding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imges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</a:t>
            </a:r>
          </a:p>
          <a:p>
            <a:pPr algn="dist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from 85,012 to 57,880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8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4" y="765175"/>
            <a:ext cx="3627004" cy="56741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30" y="1229641"/>
            <a:ext cx="4286972" cy="474525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5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Ribosome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6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/>
          <p:cNvSpPr txBox="1"/>
          <p:nvPr/>
        </p:nvSpPr>
        <p:spPr>
          <a:xfrm>
            <a:off x="4542283" y="3389332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35838" y="1671680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35838" y="5279959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341883" y="6445670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87186" y="6439363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20000" y="815106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721711" y="860309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28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14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T20S proteasome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5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/>
          <p:cNvSpPr txBox="1"/>
          <p:nvPr/>
        </p:nvSpPr>
        <p:spPr>
          <a:xfrm>
            <a:off x="5838802" y="4498128"/>
            <a:ext cx="102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HighRes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140465" y="4493154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441021" y="4506721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3" y="1476209"/>
            <a:ext cx="4780614" cy="394487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692015" y="2255116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475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(2.7 Å)</a:t>
            </a:r>
            <a:endParaRPr lang="zh-TW" altLang="en-US" sz="900" dirty="0">
              <a:solidFill>
                <a:srgbClr val="04750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53527" y="2045493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FF7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(2.9 Å)</a:t>
            </a:r>
            <a:endParaRPr lang="zh-TW" altLang="en-US" sz="900" dirty="0">
              <a:solidFill>
                <a:srgbClr val="FF78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761461" y="1837322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046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(3.3 Å)</a:t>
            </a:r>
            <a:endParaRPr lang="zh-TW" altLang="en-US" sz="900" dirty="0">
              <a:solidFill>
                <a:srgbClr val="0046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50" y="1968774"/>
            <a:ext cx="2094550" cy="257186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59" y="1952738"/>
            <a:ext cx="2091267" cy="257186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298" y="1952738"/>
            <a:ext cx="2057183" cy="26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5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T20S proteasome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6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966470" y="1552047"/>
          <a:ext cx="10259059" cy="43247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8170">
                  <a:extLst>
                    <a:ext uri="{9D8B030D-6E8A-4147-A177-3AD203B41FA5}">
                      <a16:colId xmlns:a16="http://schemas.microsoft.com/office/drawing/2014/main" val="3120863814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2303741034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2559738710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1019692987"/>
                    </a:ext>
                  </a:extLst>
                </a:gridCol>
              </a:tblGrid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81603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8788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760887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910175"/>
                  </a:ext>
                </a:extLst>
              </a:tr>
            </a:tbl>
          </a:graphicData>
        </a:graphic>
      </p:graphicFrame>
      <p:sp>
        <p:nvSpPr>
          <p:cNvPr id="18" name="TextBox 7"/>
          <p:cNvSpPr txBox="1"/>
          <p:nvPr/>
        </p:nvSpPr>
        <p:spPr>
          <a:xfrm>
            <a:off x="8839876" y="1729487"/>
            <a:ext cx="1974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consensus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32987" y="1914154"/>
            <a:ext cx="211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3596748" y="1722891"/>
            <a:ext cx="130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Xmipp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Highres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395038" y="2947324"/>
            <a:ext cx="1061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Time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1092431" y="4089521"/>
            <a:ext cx="16670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Resolution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3164090" y="2947324"/>
            <a:ext cx="20501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20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hrs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6291126" y="2737926"/>
            <a:ext cx="16507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9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hrs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5921433" y="3162372"/>
            <a:ext cx="20501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20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hrs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527146" y="4089520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4.0Å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6330497" y="3754667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3.8Å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6330497" y="4223450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3.5Å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9243993" y="4061174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3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.5Å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1263948" y="5104845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Note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938366" y="5004495"/>
            <a:ext cx="2252133" cy="627902"/>
            <a:chOff x="5921433" y="4893229"/>
            <a:chExt cx="2252133" cy="627902"/>
          </a:xfrm>
        </p:grpSpPr>
        <p:sp>
          <p:nvSpPr>
            <p:cNvPr id="33" name="TextBox 7"/>
            <p:cNvSpPr txBox="1"/>
            <p:nvPr/>
          </p:nvSpPr>
          <p:spPr>
            <a:xfrm>
              <a:off x="5921433" y="4893229"/>
              <a:ext cx="2252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One more </a:t>
              </a:r>
              <a:r>
                <a:rPr lang="en-US" altLang="zh-CN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DeepAlign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sp>
          <p:nvSpPr>
            <p:cNvPr id="34" name="TextBox 7"/>
            <p:cNvSpPr txBox="1"/>
            <p:nvPr/>
          </p:nvSpPr>
          <p:spPr>
            <a:xfrm>
              <a:off x="6313564" y="5182577"/>
              <a:ext cx="1483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procedure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36" name="TextBox 7"/>
          <p:cNvSpPr txBox="1"/>
          <p:nvPr/>
        </p:nvSpPr>
        <p:spPr>
          <a:xfrm>
            <a:off x="8700904" y="5047622"/>
            <a:ext cx="2252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Discarding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imges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</a:t>
            </a:r>
          </a:p>
          <a:p>
            <a:pPr algn="dist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from 26,230 to 19,086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9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57" y="765175"/>
            <a:ext cx="3528426" cy="5624257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10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T20S proteasome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1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507" y="1080698"/>
            <a:ext cx="4247166" cy="499321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392674" y="3345789"/>
            <a:ext cx="99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HighRes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286229" y="1628137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86229" y="5236416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69312" y="6395739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914615" y="6389432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501091" y="719972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596505" y="711366"/>
            <a:ext cx="99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HighRes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14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SARS-COV-2 Spike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5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/>
          <p:cNvSpPr txBox="1"/>
          <p:nvPr/>
        </p:nvSpPr>
        <p:spPr>
          <a:xfrm>
            <a:off x="5838801" y="4498128"/>
            <a:ext cx="122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140465" y="4493154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441021" y="4506721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4" y="1231143"/>
            <a:ext cx="4893670" cy="401505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621" y="1888963"/>
            <a:ext cx="2084666" cy="269723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340" y="1912446"/>
            <a:ext cx="2183652" cy="267824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1931414"/>
            <a:ext cx="2219558" cy="256174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2652670" y="3173423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475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(2.4 Å)</a:t>
            </a:r>
            <a:endParaRPr lang="zh-TW" altLang="en-US" sz="900" dirty="0">
              <a:solidFill>
                <a:srgbClr val="04750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876343" y="2975065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FF7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(2.7 Å)</a:t>
            </a:r>
            <a:endParaRPr lang="zh-TW" altLang="en-US" sz="900" dirty="0">
              <a:solidFill>
                <a:srgbClr val="FF78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876343" y="2775983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046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(3.1 Å)</a:t>
            </a:r>
            <a:endParaRPr lang="zh-TW" altLang="en-US" sz="900" dirty="0">
              <a:solidFill>
                <a:srgbClr val="0046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4392673" y="3345789"/>
            <a:ext cx="12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286229" y="1628137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86229" y="5236416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69312" y="6395739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914615" y="6389432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501091" y="719972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22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SARS-COV-2 Spike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23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9" y="765175"/>
            <a:ext cx="3555086" cy="562425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33" y="1089304"/>
            <a:ext cx="4135464" cy="51078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7469674" y="719972"/>
            <a:ext cx="12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470"/>
            <a:ext cx="12168505" cy="461665"/>
            <a:chOff x="23495" y="304470"/>
            <a:chExt cx="12168505" cy="461665"/>
          </a:xfrm>
        </p:grpSpPr>
        <p:sp>
          <p:nvSpPr>
            <p:cNvPr id="3" name="TextBox 7"/>
            <p:cNvSpPr txBox="1"/>
            <p:nvPr/>
          </p:nvSpPr>
          <p:spPr>
            <a:xfrm>
              <a:off x="4287678" y="304470"/>
              <a:ext cx="385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Conclusion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 flipV="1">
              <a:off x="23495" y="535304"/>
              <a:ext cx="4142105" cy="1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8264842" y="535303"/>
              <a:ext cx="3927158" cy="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22744" y="1532138"/>
            <a:ext cx="96992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The first method that use deep learning is 3D alignment.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Compare with other methods, it has the best performance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Consensus tool can be useful for improving the reconstructed 3D maps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Managing 3D heterogeneity by deep learning approach in the future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.</a:t>
            </a:r>
          </a:p>
          <a:p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0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279463"/>
            <a:ext cx="12168505" cy="830997"/>
            <a:chOff x="23495" y="119806"/>
            <a:chExt cx="12168505" cy="830997"/>
          </a:xfrm>
        </p:grpSpPr>
        <p:sp>
          <p:nvSpPr>
            <p:cNvPr id="3" name="TextBox 7"/>
            <p:cNvSpPr txBox="1"/>
            <p:nvPr/>
          </p:nvSpPr>
          <p:spPr>
            <a:xfrm>
              <a:off x="4703762" y="119806"/>
              <a:ext cx="28079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Goal For 3D Alignment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/>
          <p:cNvGrpSpPr/>
          <p:nvPr/>
        </p:nvGrpSpPr>
        <p:grpSpPr>
          <a:xfrm>
            <a:off x="1266478" y="1351399"/>
            <a:ext cx="11893896" cy="1579766"/>
            <a:chOff x="1266478" y="1351399"/>
            <a:chExt cx="11893896" cy="1579766"/>
          </a:xfrm>
        </p:grpSpPr>
        <p:grpSp>
          <p:nvGrpSpPr>
            <p:cNvPr id="14" name="群組 13"/>
            <p:cNvGrpSpPr/>
            <p:nvPr/>
          </p:nvGrpSpPr>
          <p:grpSpPr>
            <a:xfrm>
              <a:off x="1266478" y="1351399"/>
              <a:ext cx="11893896" cy="970517"/>
              <a:chOff x="301278" y="1444533"/>
              <a:chExt cx="11893896" cy="970517"/>
            </a:xfrm>
          </p:grpSpPr>
          <p:sp>
            <p:nvSpPr>
              <p:cNvPr id="11" name="TextBox 7"/>
              <p:cNvSpPr txBox="1"/>
              <p:nvPr/>
            </p:nvSpPr>
            <p:spPr>
              <a:xfrm>
                <a:off x="301278" y="1444533"/>
                <a:ext cx="9366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字魂105号-简雅黑" panose="00000500000000000000" pitchFamily="2" charset="-122"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Find orientation and position parameters in 3D sphere. 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2828289" y="1953385"/>
                <a:ext cx="9366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字魂105号-简雅黑" panose="00000500000000000000" pitchFamily="2" charset="-122"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Low SNR leads to low accuracy easily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  <p:cxnSp>
            <p:nvCxnSpPr>
              <p:cNvPr id="8" name="直線單箭頭接點 7"/>
              <p:cNvCxnSpPr/>
              <p:nvPr/>
            </p:nvCxnSpPr>
            <p:spPr>
              <a:xfrm flipV="1">
                <a:off x="2172411" y="2184218"/>
                <a:ext cx="592666" cy="8467"/>
              </a:xfrm>
              <a:prstGeom prst="straightConnector1">
                <a:avLst/>
              </a:prstGeom>
              <a:ln>
                <a:solidFill>
                  <a:srgbClr val="3F3F3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7"/>
            <p:cNvSpPr txBox="1"/>
            <p:nvPr/>
          </p:nvSpPr>
          <p:spPr>
            <a:xfrm>
              <a:off x="3793489" y="2469500"/>
              <a:ext cx="9366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Trapped at local minima easily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 flipV="1">
              <a:off x="3137611" y="2700333"/>
              <a:ext cx="592666" cy="8467"/>
            </a:xfrm>
            <a:prstGeom prst="straightConnector1">
              <a:avLst/>
            </a:prstGeom>
            <a:ln>
              <a:solidFill>
                <a:srgbClr val="3F3F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2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4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Deep Align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5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7"/>
          <p:cNvSpPr txBox="1"/>
          <p:nvPr/>
        </p:nvSpPr>
        <p:spPr>
          <a:xfrm>
            <a:off x="4454655" y="1007824"/>
            <a:ext cx="2807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Angular space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" name="向下箭號 1"/>
          <p:cNvSpPr/>
          <p:nvPr/>
        </p:nvSpPr>
        <p:spPr>
          <a:xfrm>
            <a:off x="5759580" y="1655784"/>
            <a:ext cx="198120" cy="73025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3221500"/>
            <a:ext cx="168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By CNN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3509905" y="2414068"/>
            <a:ext cx="458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Divide into several regions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5759580" y="3046791"/>
            <a:ext cx="198120" cy="97160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TextBox 7"/>
          <p:cNvSpPr txBox="1"/>
          <p:nvPr/>
        </p:nvSpPr>
        <p:spPr>
          <a:xfrm>
            <a:off x="2483413" y="3046791"/>
            <a:ext cx="280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Experimental image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876742" y="3567488"/>
            <a:ext cx="409850" cy="454129"/>
          </a:xfrm>
          <a:prstGeom prst="straightConnector1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7"/>
          <p:cNvSpPr txBox="1"/>
          <p:nvPr/>
        </p:nvSpPr>
        <p:spPr>
          <a:xfrm>
            <a:off x="3793721" y="4248264"/>
            <a:ext cx="421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Classify to region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759580" y="4909902"/>
            <a:ext cx="198120" cy="73025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TextBox 7"/>
          <p:cNvSpPr txBox="1"/>
          <p:nvPr/>
        </p:nvSpPr>
        <p:spPr>
          <a:xfrm>
            <a:off x="5018131" y="5789108"/>
            <a:ext cx="168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Alignment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8475376" y="2386035"/>
            <a:ext cx="317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Why need to divide ?</a:t>
            </a:r>
          </a:p>
        </p:txBody>
      </p:sp>
    </p:spTree>
    <p:extLst>
      <p:ext uri="{BB962C8B-B14F-4D97-AF65-F5344CB8AC3E}">
        <p14:creationId xmlns:p14="http://schemas.microsoft.com/office/powerpoint/2010/main" val="14333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3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CNN 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536285" y="1781175"/>
            <a:ext cx="11341101" cy="3376088"/>
            <a:chOff x="425449" y="968375"/>
            <a:chExt cx="11341101" cy="337608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49" y="968375"/>
              <a:ext cx="11341101" cy="3376088"/>
            </a:xfrm>
            <a:prstGeom prst="rect">
              <a:avLst/>
            </a:prstGeom>
          </p:spPr>
        </p:pic>
        <p:grpSp>
          <p:nvGrpSpPr>
            <p:cNvPr id="20" name="群組 19"/>
            <p:cNvGrpSpPr/>
            <p:nvPr/>
          </p:nvGrpSpPr>
          <p:grpSpPr>
            <a:xfrm>
              <a:off x="1106009" y="3057543"/>
              <a:ext cx="1473480" cy="1097172"/>
              <a:chOff x="1106009" y="3057543"/>
              <a:chExt cx="1473480" cy="1097172"/>
            </a:xfrm>
          </p:grpSpPr>
          <p:grpSp>
            <p:nvGrpSpPr>
              <p:cNvPr id="16" name="群組 15"/>
              <p:cNvGrpSpPr/>
              <p:nvPr/>
            </p:nvGrpSpPr>
            <p:grpSpPr>
              <a:xfrm>
                <a:off x="1106009" y="3057543"/>
                <a:ext cx="1473480" cy="1097172"/>
                <a:chOff x="1106009" y="3057543"/>
                <a:chExt cx="1473480" cy="109717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1106009" y="3785383"/>
                  <a:ext cx="14734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3F3F3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Dropout layer</a:t>
                  </a:r>
                </a:p>
              </p:txBody>
            </p:sp>
            <p:sp>
              <p:nvSpPr>
                <p:cNvPr id="10" name="弧形 9"/>
                <p:cNvSpPr/>
                <p:nvPr/>
              </p:nvSpPr>
              <p:spPr>
                <a:xfrm rot="8894986">
                  <a:off x="1464516" y="3057543"/>
                  <a:ext cx="756466" cy="551542"/>
                </a:xfrm>
                <a:prstGeom prst="arc">
                  <a:avLst/>
                </a:prstGeom>
                <a:ln>
                  <a:solidFill>
                    <a:srgbClr val="3F3F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3F3F3F"/>
                    </a:solidFill>
                  </a:endParaRPr>
                </a:p>
              </p:txBody>
            </p:sp>
          </p:grpSp>
          <p:cxnSp>
            <p:nvCxnSpPr>
              <p:cNvPr id="14" name="直線單箭頭接點 13"/>
              <p:cNvCxnSpPr/>
              <p:nvPr/>
            </p:nvCxnSpPr>
            <p:spPr>
              <a:xfrm>
                <a:off x="1752261" y="3643730"/>
                <a:ext cx="2720" cy="264773"/>
              </a:xfrm>
              <a:prstGeom prst="straightConnector1">
                <a:avLst/>
              </a:prstGeom>
              <a:ln>
                <a:solidFill>
                  <a:srgbClr val="3F3F3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/>
            <p:cNvGrpSpPr/>
            <p:nvPr/>
          </p:nvGrpSpPr>
          <p:grpSpPr>
            <a:xfrm>
              <a:off x="3955275" y="3057543"/>
              <a:ext cx="1473480" cy="1097172"/>
              <a:chOff x="1106009" y="3057543"/>
              <a:chExt cx="1473480" cy="10971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1106009" y="3057543"/>
                <a:ext cx="1473480" cy="1097172"/>
                <a:chOff x="1106009" y="3057543"/>
                <a:chExt cx="1473480" cy="109717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106009" y="3785383"/>
                  <a:ext cx="14734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3F3F3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Dropout layer</a:t>
                  </a:r>
                </a:p>
              </p:txBody>
            </p:sp>
            <p:sp>
              <p:nvSpPr>
                <p:cNvPr id="25" name="弧形 24"/>
                <p:cNvSpPr/>
                <p:nvPr/>
              </p:nvSpPr>
              <p:spPr>
                <a:xfrm rot="8894986">
                  <a:off x="1464516" y="3057543"/>
                  <a:ext cx="756466" cy="551542"/>
                </a:xfrm>
                <a:prstGeom prst="arc">
                  <a:avLst/>
                </a:prstGeom>
                <a:ln>
                  <a:solidFill>
                    <a:srgbClr val="3F3F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3F3F3F"/>
                    </a:solidFill>
                  </a:endParaRPr>
                </a:p>
              </p:txBody>
            </p:sp>
          </p:grpSp>
          <p:cxnSp>
            <p:nvCxnSpPr>
              <p:cNvPr id="23" name="直線單箭頭接點 22"/>
              <p:cNvCxnSpPr/>
              <p:nvPr/>
            </p:nvCxnSpPr>
            <p:spPr>
              <a:xfrm>
                <a:off x="1752261" y="3643730"/>
                <a:ext cx="2720" cy="264773"/>
              </a:xfrm>
              <a:prstGeom prst="straightConnector1">
                <a:avLst/>
              </a:prstGeom>
              <a:ln>
                <a:solidFill>
                  <a:srgbClr val="3F3F3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/>
            <p:cNvGrpSpPr/>
            <p:nvPr/>
          </p:nvGrpSpPr>
          <p:grpSpPr>
            <a:xfrm>
              <a:off x="6984047" y="3057543"/>
              <a:ext cx="1473480" cy="1097172"/>
              <a:chOff x="1106009" y="3057543"/>
              <a:chExt cx="1473480" cy="1097172"/>
            </a:xfrm>
          </p:grpSpPr>
          <p:grpSp>
            <p:nvGrpSpPr>
              <p:cNvPr id="27" name="群組 26"/>
              <p:cNvGrpSpPr/>
              <p:nvPr/>
            </p:nvGrpSpPr>
            <p:grpSpPr>
              <a:xfrm>
                <a:off x="1106009" y="3057543"/>
                <a:ext cx="1473480" cy="1097172"/>
                <a:chOff x="1106009" y="3057543"/>
                <a:chExt cx="1473480" cy="1097172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1106009" y="3785383"/>
                  <a:ext cx="14734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3F3F3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Dropout layer</a:t>
                  </a:r>
                </a:p>
              </p:txBody>
            </p:sp>
            <p:sp>
              <p:nvSpPr>
                <p:cNvPr id="30" name="弧形 29"/>
                <p:cNvSpPr/>
                <p:nvPr/>
              </p:nvSpPr>
              <p:spPr>
                <a:xfrm rot="8894986">
                  <a:off x="1464516" y="3057543"/>
                  <a:ext cx="756466" cy="551542"/>
                </a:xfrm>
                <a:prstGeom prst="arc">
                  <a:avLst/>
                </a:prstGeom>
                <a:ln>
                  <a:solidFill>
                    <a:srgbClr val="3F3F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3F3F3F"/>
                    </a:solidFill>
                  </a:endParaRPr>
                </a:p>
              </p:txBody>
            </p:sp>
          </p:grpSp>
          <p:cxnSp>
            <p:nvCxnSpPr>
              <p:cNvPr id="28" name="直線單箭頭接點 27"/>
              <p:cNvCxnSpPr/>
              <p:nvPr/>
            </p:nvCxnSpPr>
            <p:spPr>
              <a:xfrm>
                <a:off x="1752261" y="3643730"/>
                <a:ext cx="2720" cy="264773"/>
              </a:xfrm>
              <a:prstGeom prst="straightConnector1">
                <a:avLst/>
              </a:prstGeom>
              <a:ln>
                <a:solidFill>
                  <a:srgbClr val="3F3F3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288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470"/>
            <a:ext cx="12168505" cy="461665"/>
            <a:chOff x="23495" y="304470"/>
            <a:chExt cx="12168505" cy="461665"/>
          </a:xfrm>
        </p:grpSpPr>
        <p:sp>
          <p:nvSpPr>
            <p:cNvPr id="3" name="TextBox 7"/>
            <p:cNvSpPr txBox="1"/>
            <p:nvPr/>
          </p:nvSpPr>
          <p:spPr>
            <a:xfrm>
              <a:off x="4287678" y="304470"/>
              <a:ext cx="385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Training Process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 flipV="1">
              <a:off x="23495" y="535304"/>
              <a:ext cx="4142105" cy="1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8264842" y="535303"/>
              <a:ext cx="3927158" cy="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5" y="766135"/>
            <a:ext cx="9963739" cy="479400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0" y="1735413"/>
            <a:ext cx="3689922" cy="32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7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470"/>
            <a:ext cx="12168505" cy="461665"/>
            <a:chOff x="23495" y="304470"/>
            <a:chExt cx="12168505" cy="461665"/>
          </a:xfrm>
        </p:grpSpPr>
        <p:sp>
          <p:nvSpPr>
            <p:cNvPr id="3" name="TextBox 7"/>
            <p:cNvSpPr txBox="1"/>
            <p:nvPr/>
          </p:nvSpPr>
          <p:spPr>
            <a:xfrm>
              <a:off x="4287678" y="304470"/>
              <a:ext cx="385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Prediction Process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 flipV="1">
              <a:off x="23495" y="535304"/>
              <a:ext cx="4142105" cy="1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8264842" y="535303"/>
              <a:ext cx="3927158" cy="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34" y="1057224"/>
            <a:ext cx="10630755" cy="46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470"/>
            <a:ext cx="12168505" cy="461665"/>
            <a:chOff x="23495" y="304470"/>
            <a:chExt cx="12168505" cy="461665"/>
          </a:xfrm>
        </p:grpSpPr>
        <p:sp>
          <p:nvSpPr>
            <p:cNvPr id="3" name="TextBox 7"/>
            <p:cNvSpPr txBox="1"/>
            <p:nvPr/>
          </p:nvSpPr>
          <p:spPr>
            <a:xfrm>
              <a:off x="4287678" y="304470"/>
              <a:ext cx="385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Consensus tool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 flipV="1">
              <a:off x="23495" y="535304"/>
              <a:ext cx="4142105" cy="1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8264842" y="535303"/>
              <a:ext cx="3927158" cy="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1310639"/>
            <a:ext cx="10845556" cy="45720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50707" y="5965479"/>
            <a:ext cx="385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Xmipp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Highres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vs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Relion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387" y="5882640"/>
            <a:ext cx="385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vs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Relion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7644922" y="848974"/>
            <a:ext cx="314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ribosome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2094547" y="844404"/>
            <a:ext cx="314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proteasome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3135086"/>
            <a:ext cx="12168505" cy="460375"/>
            <a:chOff x="23495" y="304800"/>
            <a:chExt cx="12168505" cy="460375"/>
          </a:xfrm>
        </p:grpSpPr>
        <p:sp>
          <p:nvSpPr>
            <p:cNvPr id="3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Result 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" y="1382210"/>
            <a:ext cx="4766373" cy="39119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38" y="2129073"/>
            <a:ext cx="2434123" cy="236540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786" y="2129073"/>
            <a:ext cx="2419609" cy="24627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594" y="2129073"/>
            <a:ext cx="2505880" cy="2527268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14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Ribosome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5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/>
          <p:cNvSpPr txBox="1"/>
          <p:nvPr/>
        </p:nvSpPr>
        <p:spPr>
          <a:xfrm>
            <a:off x="5749605" y="4494477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11413" y="4494477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249946" y="4540643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445546" y="2182577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475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(2.9 Å)</a:t>
            </a:r>
            <a:endParaRPr lang="zh-TW" altLang="en-US" sz="900" dirty="0">
              <a:solidFill>
                <a:srgbClr val="04750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695668" y="1989845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FF7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(3.5 Å)</a:t>
            </a:r>
            <a:endParaRPr lang="zh-TW" altLang="en-US" sz="900" dirty="0">
              <a:solidFill>
                <a:srgbClr val="FF78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431190" y="1786434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046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(4.0 Å)</a:t>
            </a:r>
            <a:endParaRPr lang="zh-TW" altLang="en-US" sz="900" dirty="0">
              <a:solidFill>
                <a:srgbClr val="0046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8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18041</TotalTime>
  <Words>327</Words>
  <Application>Microsoft Office PowerPoint</Application>
  <PresentationFormat>寬螢幕</PresentationFormat>
  <Paragraphs>130</Paragraphs>
  <Slides>17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SimSun</vt:lpstr>
      <vt:lpstr>字魂105号-简雅黑</vt:lpstr>
      <vt:lpstr>新細明體</vt:lpstr>
      <vt:lpstr>Arial</vt:lpstr>
      <vt:lpstr>Calibri</vt:lpstr>
      <vt:lpstr>Times New Roman</vt:lpstr>
      <vt:lpstr>www.2ppt.com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/>
  <cp:lastModifiedBy>張子軒</cp:lastModifiedBy>
  <cp:revision>53</cp:revision>
  <dcterms:created xsi:type="dcterms:W3CDTF">2021-05-07T23:27:51Z</dcterms:created>
  <dcterms:modified xsi:type="dcterms:W3CDTF">2021-10-11T18:08:37Z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KSORubyTemplateID">
    <vt:lpwstr>2</vt:lpwstr>
  </property>
  <property fmtid="{D5CDD505-2E9C-101B-9397-08002B2CF9AE}" pid="4" name="ICV">
    <vt:lpwstr>8C7B121785A24676A353FFF6CCFCC405</vt:lpwstr>
  </property>
</Properties>
</file>